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0" r:id="rId2"/>
  </p:sldMasterIdLst>
  <p:notesMasterIdLst>
    <p:notesMasterId r:id="rId25"/>
  </p:notesMasterIdLst>
  <p:handoutMasterIdLst>
    <p:handoutMasterId r:id="rId26"/>
  </p:handoutMasterIdLst>
  <p:sldIdLst>
    <p:sldId id="394" r:id="rId3"/>
    <p:sldId id="476" r:id="rId4"/>
    <p:sldId id="508" r:id="rId5"/>
    <p:sldId id="535" r:id="rId6"/>
    <p:sldId id="479" r:id="rId7"/>
    <p:sldId id="551" r:id="rId8"/>
    <p:sldId id="536" r:id="rId9"/>
    <p:sldId id="539" r:id="rId10"/>
    <p:sldId id="538" r:id="rId11"/>
    <p:sldId id="543" r:id="rId12"/>
    <p:sldId id="534" r:id="rId13"/>
    <p:sldId id="415" r:id="rId14"/>
    <p:sldId id="480" r:id="rId15"/>
    <p:sldId id="492" r:id="rId16"/>
    <p:sldId id="491" r:id="rId17"/>
    <p:sldId id="494" r:id="rId18"/>
    <p:sldId id="471" r:id="rId19"/>
    <p:sldId id="528" r:id="rId20"/>
    <p:sldId id="552" r:id="rId21"/>
    <p:sldId id="553" r:id="rId22"/>
    <p:sldId id="405" r:id="rId23"/>
    <p:sldId id="400" r:id="rId24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C545B3C-8861-4738-869D-3B7DA15AE876}">
          <p14:sldIdLst>
            <p14:sldId id="394"/>
            <p14:sldId id="476"/>
            <p14:sldId id="508"/>
          </p14:sldIdLst>
        </p14:section>
        <p14:section name="Course Objective" id="{9F9759C1-F095-4CA3-819D-800E38407578}">
          <p14:sldIdLst>
            <p14:sldId id="535"/>
            <p14:sldId id="479"/>
            <p14:sldId id="551"/>
            <p14:sldId id="536"/>
            <p14:sldId id="539"/>
          </p14:sldIdLst>
        </p14:section>
        <p14:section name="Team" id="{D358BE77-7272-44D1-BDCE-F47F1E2C64D7}">
          <p14:sldIdLst>
            <p14:sldId id="538"/>
            <p14:sldId id="543"/>
            <p14:sldId id="534"/>
          </p14:sldIdLst>
        </p14:section>
        <p14:section name="Course Organization" id="{2B4D2ED8-F966-4FF9-BC04-EA7C60E10932}">
          <p14:sldIdLst>
            <p14:sldId id="415"/>
            <p14:sldId id="480"/>
            <p14:sldId id="492"/>
            <p14:sldId id="491"/>
            <p14:sldId id="494"/>
            <p14:sldId id="471"/>
          </p14:sldIdLst>
        </p14:section>
        <p14:section name="Conclusion" id="{E47C5259-9EA6-4EC9-BC48-DB727F9AFB1B}">
          <p14:sldIdLst>
            <p14:sldId id="528"/>
            <p14:sldId id="552"/>
            <p14:sldId id="553"/>
            <p14:sldId id="405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595" autoAdjust="0"/>
  </p:normalViewPr>
  <p:slideViewPr>
    <p:cSldViewPr>
      <p:cViewPr varScale="1">
        <p:scale>
          <a:sx n="83" d="100"/>
          <a:sy n="83" d="100"/>
        </p:scale>
        <p:origin x="696" y="6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5/13/2019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5/13/2019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411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63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611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215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43808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58877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924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52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2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29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8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37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8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6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7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6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60" y="6035665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90" y="6035665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6" y="254857"/>
            <a:ext cx="10962447" cy="882654"/>
          </a:xfrm>
        </p:spPr>
        <p:txBody>
          <a:bodyPr/>
          <a:lstStyle>
            <a:lvl1pPr algn="ctr">
              <a:defRPr sz="4797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5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16124"/>
            <a:ext cx="2950749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40279"/>
            <a:ext cx="2950749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76800"/>
            <a:ext cx="2950749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8741"/>
            <a:ext cx="2950749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/>
        </p:nvSpPr>
        <p:spPr>
          <a:xfrm>
            <a:off x="-1588" y="6702676"/>
            <a:ext cx="12188825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56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356" y="1355077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036" indent="0">
              <a:buNone/>
              <a:defRPr sz="3730"/>
            </a:lvl2pPr>
            <a:lvl3pPr marL="1218072" indent="0">
              <a:buNone/>
              <a:defRPr sz="3197"/>
            </a:lvl3pPr>
            <a:lvl4pPr marL="1827109" indent="0">
              <a:buNone/>
              <a:defRPr sz="2664"/>
            </a:lvl4pPr>
            <a:lvl5pPr marL="2436145" indent="0">
              <a:buNone/>
              <a:defRPr sz="2664"/>
            </a:lvl5pPr>
            <a:lvl6pPr marL="3045182" indent="0">
              <a:buNone/>
              <a:defRPr sz="2664"/>
            </a:lvl6pPr>
            <a:lvl7pPr marL="3654218" indent="0">
              <a:buNone/>
              <a:defRPr sz="2664"/>
            </a:lvl7pPr>
            <a:lvl8pPr marL="4263254" indent="0">
              <a:buNone/>
              <a:defRPr sz="2664"/>
            </a:lvl8pPr>
            <a:lvl9pPr marL="4872290" indent="0">
              <a:buNone/>
              <a:defRPr sz="2664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6703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3"/>
            <a:ext cx="12188825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688" y="1353867"/>
            <a:ext cx="7197424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5/13/2019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729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5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578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4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4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8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5/13/2019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7" y="1702474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4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4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4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4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2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6" y="1702472"/>
            <a:ext cx="1198589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2"/>
            <a:ext cx="1166096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2"/>
            <a:ext cx="1166096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2"/>
            <a:ext cx="1166096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2"/>
            <a:ext cx="1166096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23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5/13/2019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887" y="3048001"/>
            <a:ext cx="4142269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869" y="1269705"/>
            <a:ext cx="3506115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5" y="4961886"/>
            <a:ext cx="6685847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1487" y="1253341"/>
            <a:ext cx="3536315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7" y="1297094"/>
            <a:ext cx="4110401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3" y="3323273"/>
            <a:ext cx="6676269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8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2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8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4143" y="1200162"/>
            <a:ext cx="609501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1399790"/>
            <a:ext cx="5352870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2317265"/>
            <a:ext cx="6665764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7"/>
          <a:stretch/>
        </p:blipFill>
        <p:spPr bwMode="auto">
          <a:xfrm>
            <a:off x="7759479" y="2602277"/>
            <a:ext cx="3154360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83" y="5230897"/>
            <a:ext cx="7165745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436" y="4510112"/>
            <a:ext cx="3351927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2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1" y="1186308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7"/>
            </a:lvl1pPr>
            <a:lvl2pPr marL="989684" marR="0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7" dirty="0"/>
              <a:t>Software University – High-Quality Education, </a:t>
            </a:r>
            <a:br>
              <a:rPr lang="en-US" sz="3197" dirty="0"/>
            </a:br>
            <a:r>
              <a:rPr lang="en-US" sz="3197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7" noProof="1">
                <a:hlinkClick r:id="rId3"/>
              </a:rPr>
              <a:t>softuni.bg</a:t>
            </a:r>
            <a:r>
              <a:rPr lang="en-US" sz="2897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Foundation</a:t>
            </a:r>
            <a:endParaRPr lang="bg-BG" sz="3197" dirty="0"/>
          </a:p>
          <a:p>
            <a:pPr lvl="1">
              <a:lnSpc>
                <a:spcPct val="100000"/>
              </a:lnSpc>
            </a:pPr>
            <a:r>
              <a:rPr lang="en-US" sz="2997" noProof="1">
                <a:hlinkClick r:id="rId4"/>
              </a:rPr>
              <a:t>http://softuni.foundation/</a:t>
            </a:r>
            <a:endParaRPr lang="en-US" sz="2997" noProof="1"/>
          </a:p>
          <a:p>
            <a:pPr>
              <a:lnSpc>
                <a:spcPct val="100000"/>
              </a:lnSpc>
            </a:pPr>
            <a:r>
              <a:rPr lang="en-US" sz="3197" dirty="0"/>
              <a:t>Software University @ Facebook</a:t>
            </a:r>
          </a:p>
          <a:p>
            <a:pPr marL="989684" marR="0" lvl="1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kumimoji="0" lang="en-US" sz="2897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7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Forums</a:t>
            </a:r>
          </a:p>
          <a:p>
            <a:pPr marL="989684" marR="0" lvl="1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lang="en-US" sz="2797" dirty="0">
                <a:hlinkClick r:id="rId6"/>
              </a:rPr>
              <a:t>forum.softuni.bg</a:t>
            </a:r>
            <a:endParaRPr lang="en-US" sz="2797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5" y="5017463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60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29" y="1319424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2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403586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4087899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4046DE-A9B1-432F-9B4A-FABC06FA6C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3880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5/13/2019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6D6A09-06AD-490A-BFEA-2ED29E8BAB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5/13/2019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9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8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5"/>
            <a:ext cx="8180332" cy="4795935"/>
          </a:xfrm>
        </p:spPr>
        <p:txBody>
          <a:bodyPr/>
          <a:lstStyle>
            <a:lvl1pPr marL="513888" indent="-513888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5/13/2019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70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4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9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7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2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74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0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8" y="274595"/>
            <a:ext cx="2144287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5/13/2019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52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2" y="3314705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0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4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5/13/2019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8" y="274595"/>
            <a:ext cx="2144287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9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5/13/2019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5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000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4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24" tIns="60912" rIns="121824" bIns="609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6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4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1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1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8" y="6390561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5/13/2019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42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2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036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6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7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5/13/2019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8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8" y="6397197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5/13/2019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70" y="6397197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6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3063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62" r:id="rId17"/>
    <p:sldLayoutId id="2147483698" r:id="rId18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072" rtl="0" eaLnBrk="1" latinLnBrk="1" hangingPunct="1">
        <a:spcBef>
          <a:spcPct val="0"/>
        </a:spcBef>
        <a:buNone/>
        <a:defRPr sz="3997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778" indent="-456778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7" kern="1200">
          <a:solidFill>
            <a:schemeClr val="tx1"/>
          </a:solidFill>
          <a:latin typeface="+mn-lt"/>
          <a:ea typeface="+mn-ea"/>
          <a:cs typeface="+mn-cs"/>
        </a:defRPr>
      </a:lvl1pPr>
      <a:lvl2pPr marL="989684" indent="-380648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7" kern="1200">
          <a:solidFill>
            <a:schemeClr val="tx1"/>
          </a:solidFill>
          <a:latin typeface="+mn-lt"/>
          <a:ea typeface="+mn-ea"/>
          <a:cs typeface="+mn-cs"/>
        </a:defRPr>
      </a:lvl2pPr>
      <a:lvl3pPr marL="1522591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7" kern="1200">
          <a:solidFill>
            <a:schemeClr val="tx1"/>
          </a:solidFill>
          <a:latin typeface="+mn-lt"/>
          <a:ea typeface="+mn-ea"/>
          <a:cs typeface="+mn-cs"/>
        </a:defRPr>
      </a:lvl3pPr>
      <a:lvl4pPr marL="2131627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7" kern="1200">
          <a:solidFill>
            <a:schemeClr val="tx1"/>
          </a:solidFill>
          <a:latin typeface="+mn-lt"/>
          <a:ea typeface="+mn-ea"/>
          <a:cs typeface="+mn-cs"/>
        </a:defRPr>
      </a:lvl4pPr>
      <a:lvl5pPr marL="2740663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7" kern="1200">
          <a:solidFill>
            <a:schemeClr val="tx1"/>
          </a:solidFill>
          <a:latin typeface="+mn-lt"/>
          <a:ea typeface="+mn-ea"/>
          <a:cs typeface="+mn-cs"/>
        </a:defRPr>
      </a:lvl5pPr>
      <a:lvl6pPr marL="3349699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6pPr>
      <a:lvl7pPr marL="3958736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7pPr>
      <a:lvl8pPr marL="4567772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8pPr>
      <a:lvl9pPr marL="5176808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1pPr>
      <a:lvl2pPr marL="609036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2pPr>
      <a:lvl3pPr marL="121807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9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436145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654218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4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487229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s://www.is-bg.net/bg/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hyperlink" Target="https://softuni.bg/courses/csharp-advanced/" TargetMode="External"/><Relationship Id="rId7" Type="http://schemas.openxmlformats.org/officeDocument/2006/relationships/hyperlink" Target="https://www.facebook.com/groups/CSharpAdvancedMay2019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hyperlink" Target="https://softuni.bg/forum/categories/30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jpeg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5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csharp-advance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hyperlink" Target="http://www.xs-software.com/" TargetMode="External"/><Relationship Id="rId18" Type="http://schemas.openxmlformats.org/officeDocument/2006/relationships/image" Target="../media/image64.png"/><Relationship Id="rId26" Type="http://schemas.openxmlformats.org/officeDocument/2006/relationships/image" Target="../media/image67.jpe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://smartit.bg/" TargetMode="External"/><Relationship Id="rId7" Type="http://schemas.openxmlformats.org/officeDocument/2006/relationships/hyperlink" Target="https://netpeak.bg/" TargetMode="External"/><Relationship Id="rId12" Type="http://schemas.openxmlformats.org/officeDocument/2006/relationships/image" Target="../media/image62.png"/><Relationship Id="rId17" Type="http://schemas.openxmlformats.org/officeDocument/2006/relationships/hyperlink" Target="http://www.postbank.bg/" TargetMode="External"/><Relationship Id="rId25" Type="http://schemas.openxmlformats.org/officeDocument/2006/relationships/hyperlink" Target="https://stemo.bg/en/" TargetMode="Externa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8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11" Type="http://schemas.openxmlformats.org/officeDocument/2006/relationships/hyperlink" Target="http://www.telenor.bg/" TargetMode="External"/><Relationship Id="rId24" Type="http://schemas.openxmlformats.org/officeDocument/2006/relationships/image" Target="../media/image66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btech.com/" TargetMode="External"/><Relationship Id="rId23" Type="http://schemas.openxmlformats.org/officeDocument/2006/relationships/hyperlink" Target="https://motion-software.com/" TargetMode="External"/><Relationship Id="rId10" Type="http://schemas.openxmlformats.org/officeDocument/2006/relationships/image" Target="../media/image61.png"/><Relationship Id="rId19" Type="http://schemas.openxmlformats.org/officeDocument/2006/relationships/hyperlink" Target="https://www.superhosting.bg/" TargetMode="External"/><Relationship Id="rId4" Type="http://schemas.openxmlformats.org/officeDocument/2006/relationships/image" Target="../media/image59.png"/><Relationship Id="rId9" Type="http://schemas.openxmlformats.org/officeDocument/2006/relationships/hyperlink" Target="https://www.softwaregroup.com/" TargetMode="External"/><Relationship Id="rId14" Type="http://schemas.openxmlformats.org/officeDocument/2006/relationships/image" Target="../media/image63.png"/><Relationship Id="rId22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hyperlink" Target="https://www.is-bg.net/" TargetMode="External"/><Relationship Id="rId7" Type="http://schemas.openxmlformats.org/officeDocument/2006/relationships/hyperlink" Target="http://www.world-of-myths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71.gif"/><Relationship Id="rId4" Type="http://schemas.openxmlformats.org/officeDocument/2006/relationships/image" Target="../media/image68.jpeg"/><Relationship Id="rId9" Type="http://schemas.openxmlformats.org/officeDocument/2006/relationships/hyperlink" Target="https://www.lukanet.com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judge.softuni.bg/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66686" y="1303142"/>
            <a:ext cx="10962447" cy="882654"/>
          </a:xfrm>
        </p:spPr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C# Advanced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1800" dirty="0"/>
              <a:t>Software University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70972" y="4938804"/>
            <a:ext cx="2950749" cy="382788"/>
          </a:xfrm>
        </p:spPr>
        <p:txBody>
          <a:bodyPr/>
          <a:lstStyle/>
          <a:p>
            <a:r>
              <a:rPr lang="en-US" sz="2000" dirty="0"/>
              <a:t>SoftUni Team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1800" dirty="0"/>
              <a:t>Technical Trainers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AD21C1-E34F-4A20-A9BA-2920F583BB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988" y="1884233"/>
            <a:ext cx="4286848" cy="34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Key partner of the state </a:t>
            </a:r>
            <a:r>
              <a:rPr lang="bg-BG" dirty="0"/>
              <a:t/>
            </a:r>
            <a:br>
              <a:rPr lang="bg-BG" dirty="0"/>
            </a:br>
            <a:r>
              <a:rPr lang="en-GB" dirty="0"/>
              <a:t>institutions in the </a:t>
            </a:r>
            <a:r>
              <a:rPr lang="bg-BG" dirty="0"/>
              <a:t/>
            </a:r>
            <a:br>
              <a:rPr lang="bg-BG" dirty="0"/>
            </a:br>
            <a:r>
              <a:rPr lang="en-GB" dirty="0"/>
              <a:t>implementation of ICT projects</a:t>
            </a:r>
          </a:p>
          <a:p>
            <a:pPr lvl="1"/>
            <a:r>
              <a:rPr lang="en-GB" dirty="0"/>
              <a:t>The Ministry of Finance</a:t>
            </a:r>
          </a:p>
          <a:p>
            <a:pPr lvl="1"/>
            <a:r>
              <a:rPr lang="en-GB" dirty="0"/>
              <a:t>The National Revenue Agency</a:t>
            </a:r>
          </a:p>
          <a:p>
            <a:pPr lvl="1"/>
            <a:r>
              <a:rPr lang="en-GB" dirty="0"/>
              <a:t>The Customs Agency</a:t>
            </a:r>
          </a:p>
          <a:p>
            <a:pPr lvl="1"/>
            <a:r>
              <a:rPr lang="en-GB" dirty="0"/>
              <a:t>The Ministry of Regional Development and Public Works</a:t>
            </a:r>
            <a:endParaRPr lang="en-US" noProof="1"/>
          </a:p>
          <a:p>
            <a:r>
              <a:rPr lang="en-GB" dirty="0"/>
              <a:t>The first governmentally</a:t>
            </a:r>
            <a:r>
              <a:rPr lang="bg-BG" dirty="0"/>
              <a:t> </a:t>
            </a:r>
            <a:r>
              <a:rPr lang="en-GB" dirty="0"/>
              <a:t>approved provider of qualified certification </a:t>
            </a:r>
            <a:r>
              <a:rPr lang="bg-BG" dirty="0"/>
              <a:t/>
            </a:r>
            <a:br>
              <a:rPr lang="bg-BG" dirty="0"/>
            </a:br>
            <a:r>
              <a:rPr lang="en-GB" dirty="0"/>
              <a:t>services in Bulgaria</a:t>
            </a:r>
          </a:p>
          <a:p>
            <a:r>
              <a:rPr lang="en-GB" dirty="0">
                <a:hlinkClick r:id="rId2"/>
              </a:rPr>
              <a:t>https://www.is-bg.net/bg/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INFORMATION SERVICES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E24BB3-EA22-4AD5-BBE4-BD92E9593A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3" t="-12819" r="-5163" b="-12819"/>
          <a:stretch/>
        </p:blipFill>
        <p:spPr>
          <a:xfrm>
            <a:off x="6104257" y="1196706"/>
            <a:ext cx="5894216" cy="1689248"/>
          </a:xfrm>
          <a:prstGeom prst="roundRect">
            <a:avLst>
              <a:gd name="adj" fmla="val 880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8606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1"/>
              <a:t>Team Lead @ SoftUni</a:t>
            </a:r>
          </a:p>
          <a:p>
            <a:r>
              <a:rPr lang="en-GB" noProof="1"/>
              <a:t>Technical Trainer @ SoftUni</a:t>
            </a:r>
          </a:p>
          <a:p>
            <a:r>
              <a:rPr lang="en-GB" noProof="1"/>
              <a:t>ASP.NET Web Developer</a:t>
            </a:r>
          </a:p>
          <a:p>
            <a:r>
              <a:rPr lang="en-GB" noProof="1"/>
              <a:t>Experience with WebForms &amp; WPF</a:t>
            </a:r>
          </a:p>
          <a:p>
            <a:r>
              <a:rPr lang="en-GB" noProof="1"/>
              <a:t>Mountain lover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1"/>
              <a:t>Stoyan Shopov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335881-9A66-4891-8861-AA9ADCB70C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32658" y="1744478"/>
            <a:ext cx="3813869" cy="36657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4741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AAF33-8FB9-4DCD-A2DF-FB2DD8D290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Course Organization</a:t>
            </a:r>
            <a:endParaRPr lang="bg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18B2E8-FA08-4AD1-ADB4-68B9103E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12" y="1406862"/>
            <a:ext cx="2833726" cy="22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C# Advanced Module – Timeline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2668" y="1504890"/>
            <a:ext cx="1589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14-May-2019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533792" y="1575810"/>
            <a:ext cx="1861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11-August-2019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457939-1894-404F-8183-80FA38B6E6DF}"/>
              </a:ext>
            </a:extLst>
          </p:cNvPr>
          <p:cNvSpPr/>
          <p:nvPr/>
        </p:nvSpPr>
        <p:spPr bwMode="auto">
          <a:xfrm>
            <a:off x="322668" y="2876044"/>
            <a:ext cx="5077294" cy="3049618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>
                <a:solidFill>
                  <a:srgbClr val="FFFFFF"/>
                </a:solidFill>
              </a:rPr>
              <a:t>C# Advanced</a:t>
            </a:r>
          </a:p>
          <a:p>
            <a:pPr algn="ctr"/>
            <a:endParaRPr lang="en-GB" sz="2000" b="1" dirty="0">
              <a:solidFill>
                <a:srgbClr val="FFFFFF"/>
              </a:solidFill>
            </a:endParaRPr>
          </a:p>
          <a:p>
            <a:pPr algn="ctr"/>
            <a:r>
              <a:rPr lang="en-GB" sz="2000" b="1" dirty="0">
                <a:solidFill>
                  <a:srgbClr val="FFFFFF"/>
                </a:solidFill>
              </a:rPr>
              <a:t>6 weeks * 4 times / week</a:t>
            </a:r>
          </a:p>
          <a:p>
            <a:pPr algn="ctr"/>
            <a:r>
              <a:rPr lang="en-GB" sz="2000" b="1" dirty="0">
                <a:solidFill>
                  <a:srgbClr val="FFFFFF"/>
                </a:solidFill>
              </a:rPr>
              <a:t>12 credits</a:t>
            </a:r>
          </a:p>
          <a:p>
            <a:pPr algn="ctr"/>
            <a:endParaRPr lang="en-GB" sz="2000" b="1" dirty="0">
              <a:solidFill>
                <a:srgbClr val="FFFFFF"/>
              </a:solidFill>
            </a:endParaRPr>
          </a:p>
          <a:p>
            <a:pPr algn="ctr"/>
            <a:r>
              <a:rPr lang="en-GB" sz="2000" b="1" dirty="0">
                <a:solidFill>
                  <a:srgbClr val="FFFFFF"/>
                </a:solidFill>
              </a:rPr>
              <a:t>Start: 14-May-2019</a:t>
            </a:r>
          </a:p>
          <a:p>
            <a:pPr algn="ctr"/>
            <a:r>
              <a:rPr lang="en-GB" sz="2000" b="1" dirty="0">
                <a:solidFill>
                  <a:srgbClr val="FFFFFF"/>
                </a:solidFill>
              </a:rPr>
              <a:t>Final exam: </a:t>
            </a:r>
            <a:r>
              <a:rPr lang="bg-BG" sz="2000" b="1" dirty="0">
                <a:solidFill>
                  <a:srgbClr val="FFFFFF"/>
                </a:solidFill>
              </a:rPr>
              <a:t>2</a:t>
            </a:r>
            <a:r>
              <a:rPr lang="en-US" sz="2000" b="1" dirty="0">
                <a:solidFill>
                  <a:srgbClr val="FFFFFF"/>
                </a:solidFill>
              </a:rPr>
              <a:t>3</a:t>
            </a:r>
            <a:r>
              <a:rPr lang="en-GB" sz="2000" b="1" dirty="0">
                <a:solidFill>
                  <a:srgbClr val="FFFFFF"/>
                </a:solidFill>
              </a:rPr>
              <a:t>-</a:t>
            </a:r>
            <a:r>
              <a:rPr lang="en-US" sz="2000" b="1" dirty="0">
                <a:solidFill>
                  <a:srgbClr val="FFFFFF"/>
                </a:solidFill>
              </a:rPr>
              <a:t>June</a:t>
            </a:r>
            <a:r>
              <a:rPr lang="en-GB" sz="2000" b="1" dirty="0">
                <a:solidFill>
                  <a:srgbClr val="FFFFFF"/>
                </a:solidFill>
              </a:rPr>
              <a:t>-2019</a:t>
            </a:r>
          </a:p>
          <a:p>
            <a:pPr algn="ctr"/>
            <a:r>
              <a:rPr lang="en-GB" sz="2000" b="1" dirty="0">
                <a:solidFill>
                  <a:srgbClr val="FFFFFF"/>
                </a:solidFill>
              </a:rPr>
              <a:t>Retake exam: 13-August-2019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E271F82-2EC8-45A6-9C23-CA5E5EC57823}"/>
              </a:ext>
            </a:extLst>
          </p:cNvPr>
          <p:cNvSpPr/>
          <p:nvPr/>
        </p:nvSpPr>
        <p:spPr bwMode="auto">
          <a:xfrm>
            <a:off x="5399962" y="2876044"/>
            <a:ext cx="6028450" cy="3049618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>
                <a:solidFill>
                  <a:srgbClr val="FFFFFF"/>
                </a:solidFill>
              </a:rPr>
              <a:t>C# OOP</a:t>
            </a:r>
          </a:p>
          <a:p>
            <a:pPr algn="ctr"/>
            <a:endParaRPr lang="en-GB" sz="2000" b="1" dirty="0">
              <a:solidFill>
                <a:srgbClr val="FFFFFF"/>
              </a:solidFill>
            </a:endParaRPr>
          </a:p>
          <a:p>
            <a:pPr algn="ctr"/>
            <a:r>
              <a:rPr lang="en-GB" sz="2000" b="1" dirty="0">
                <a:solidFill>
                  <a:srgbClr val="FFFFFF"/>
                </a:solidFill>
              </a:rPr>
              <a:t>7 weeks * 4 times / week</a:t>
            </a:r>
          </a:p>
          <a:p>
            <a:pPr algn="ctr"/>
            <a:r>
              <a:rPr lang="bg-BG" sz="2000" b="1" dirty="0">
                <a:solidFill>
                  <a:srgbClr val="FFFFFF"/>
                </a:solidFill>
              </a:rPr>
              <a:t>15</a:t>
            </a:r>
            <a:r>
              <a:rPr lang="en-GB" sz="2000" b="1" dirty="0">
                <a:solidFill>
                  <a:srgbClr val="FFFFFF"/>
                </a:solidFill>
              </a:rPr>
              <a:t> credits</a:t>
            </a:r>
          </a:p>
          <a:p>
            <a:pPr algn="ctr"/>
            <a:endParaRPr lang="en-GB" sz="2000" b="1" dirty="0">
              <a:solidFill>
                <a:srgbClr val="FFFFFF"/>
              </a:solidFill>
            </a:endParaRPr>
          </a:p>
          <a:p>
            <a:pPr algn="ctr"/>
            <a:r>
              <a:rPr lang="en-GB" sz="2000" b="1" dirty="0">
                <a:solidFill>
                  <a:srgbClr val="FFFFFF"/>
                </a:solidFill>
              </a:rPr>
              <a:t>Start: </a:t>
            </a:r>
            <a:r>
              <a:rPr lang="bg-BG" sz="2000" b="1" dirty="0">
                <a:solidFill>
                  <a:srgbClr val="FFFFFF"/>
                </a:solidFill>
              </a:rPr>
              <a:t>2</a:t>
            </a:r>
            <a:r>
              <a:rPr lang="en-GB" sz="2000" b="1" dirty="0">
                <a:solidFill>
                  <a:srgbClr val="FFFFFF"/>
                </a:solidFill>
              </a:rPr>
              <a:t>8-</a:t>
            </a:r>
            <a:r>
              <a:rPr lang="en-US" sz="2000" b="1" dirty="0">
                <a:solidFill>
                  <a:srgbClr val="FFFFFF"/>
                </a:solidFill>
              </a:rPr>
              <a:t>June</a:t>
            </a:r>
            <a:r>
              <a:rPr lang="en-GB" sz="2000" b="1" dirty="0">
                <a:solidFill>
                  <a:srgbClr val="FFFFFF"/>
                </a:solidFill>
              </a:rPr>
              <a:t>-2019</a:t>
            </a:r>
          </a:p>
          <a:p>
            <a:pPr algn="ctr"/>
            <a:r>
              <a:rPr lang="en-GB" sz="2000" b="1" dirty="0">
                <a:solidFill>
                  <a:srgbClr val="FFFFFF"/>
                </a:solidFill>
              </a:rPr>
              <a:t>Final exam: 11-August-2019</a:t>
            </a:r>
          </a:p>
          <a:p>
            <a:pPr algn="ctr"/>
            <a:r>
              <a:rPr lang="en-GB" sz="2000" b="1" dirty="0">
                <a:solidFill>
                  <a:srgbClr val="FFFFFF"/>
                </a:solidFill>
              </a:rPr>
              <a:t>Retake exam: 15-August-2019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395314" y="2249541"/>
            <a:ext cx="1103309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65932" y="1990563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399962" y="2005206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293812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1428412" y="1990562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C8FD054-D5B6-4C0C-9C0A-CBB3BFB04818}"/>
              </a:ext>
            </a:extLst>
          </p:cNvPr>
          <p:cNvCxnSpPr>
            <a:cxnSpLocks/>
          </p:cNvCxnSpPr>
          <p:nvPr/>
        </p:nvCxnSpPr>
        <p:spPr>
          <a:xfrm>
            <a:off x="6109101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6A35A81-16D6-4029-9237-EF333323BB4C}"/>
              </a:ext>
            </a:extLst>
          </p:cNvPr>
          <p:cNvCxnSpPr/>
          <p:nvPr/>
        </p:nvCxnSpPr>
        <p:spPr>
          <a:xfrm>
            <a:off x="1979612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91B54DC-6C89-437D-B00D-6D9DBA41F4BB}"/>
              </a:ext>
            </a:extLst>
          </p:cNvPr>
          <p:cNvCxnSpPr/>
          <p:nvPr/>
        </p:nvCxnSpPr>
        <p:spPr>
          <a:xfrm>
            <a:off x="2665412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C9F26F6-7277-4D9A-A64D-183DB8A500B6}"/>
              </a:ext>
            </a:extLst>
          </p:cNvPr>
          <p:cNvCxnSpPr/>
          <p:nvPr/>
        </p:nvCxnSpPr>
        <p:spPr>
          <a:xfrm>
            <a:off x="3351212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8117A6E-6CF8-4F56-B022-9B89F2DAC099}"/>
              </a:ext>
            </a:extLst>
          </p:cNvPr>
          <p:cNvCxnSpPr/>
          <p:nvPr/>
        </p:nvCxnSpPr>
        <p:spPr>
          <a:xfrm>
            <a:off x="4037012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E60C678-AFB3-4700-A8BA-0EB7E03D18C6}"/>
              </a:ext>
            </a:extLst>
          </p:cNvPr>
          <p:cNvCxnSpPr/>
          <p:nvPr/>
        </p:nvCxnSpPr>
        <p:spPr>
          <a:xfrm>
            <a:off x="4722812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8B6A181-E111-46C1-979C-A8EF6A3B9B8F}"/>
              </a:ext>
            </a:extLst>
          </p:cNvPr>
          <p:cNvSpPr txBox="1"/>
          <p:nvPr/>
        </p:nvSpPr>
        <p:spPr>
          <a:xfrm>
            <a:off x="3716312" y="1498891"/>
            <a:ext cx="1611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23-June-2019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11A1DC-B584-4F8D-BBE8-FBDC0F9B4B35}"/>
              </a:ext>
            </a:extLst>
          </p:cNvPr>
          <p:cNvSpPr txBox="1"/>
          <p:nvPr/>
        </p:nvSpPr>
        <p:spPr>
          <a:xfrm>
            <a:off x="5399962" y="1491570"/>
            <a:ext cx="1611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28-June-2019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716A8CE-48D4-4B20-8926-F03518EFFAA9}"/>
              </a:ext>
            </a:extLst>
          </p:cNvPr>
          <p:cNvCxnSpPr>
            <a:cxnSpLocks/>
          </p:cNvCxnSpPr>
          <p:nvPr/>
        </p:nvCxnSpPr>
        <p:spPr>
          <a:xfrm>
            <a:off x="6780212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623F3E7-A785-4D74-8C0E-B1ADA8D14FBD}"/>
              </a:ext>
            </a:extLst>
          </p:cNvPr>
          <p:cNvCxnSpPr>
            <a:cxnSpLocks/>
          </p:cNvCxnSpPr>
          <p:nvPr/>
        </p:nvCxnSpPr>
        <p:spPr>
          <a:xfrm>
            <a:off x="7451323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CD6D175-8E30-496C-986E-ECEB94C89344}"/>
              </a:ext>
            </a:extLst>
          </p:cNvPr>
          <p:cNvCxnSpPr>
            <a:cxnSpLocks/>
          </p:cNvCxnSpPr>
          <p:nvPr/>
        </p:nvCxnSpPr>
        <p:spPr>
          <a:xfrm>
            <a:off x="8122434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4E3DA3F-5F09-45F2-9DD1-3ACCD11A32A0}"/>
              </a:ext>
            </a:extLst>
          </p:cNvPr>
          <p:cNvCxnSpPr>
            <a:cxnSpLocks/>
          </p:cNvCxnSpPr>
          <p:nvPr/>
        </p:nvCxnSpPr>
        <p:spPr>
          <a:xfrm>
            <a:off x="8793545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532A9F6-4275-4A2C-846E-E2821ED4EF1C}"/>
              </a:ext>
            </a:extLst>
          </p:cNvPr>
          <p:cNvCxnSpPr>
            <a:cxnSpLocks/>
          </p:cNvCxnSpPr>
          <p:nvPr/>
        </p:nvCxnSpPr>
        <p:spPr>
          <a:xfrm>
            <a:off x="9464656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AA9F349-D325-432A-902A-9AB267731906}"/>
              </a:ext>
            </a:extLst>
          </p:cNvPr>
          <p:cNvCxnSpPr>
            <a:cxnSpLocks/>
          </p:cNvCxnSpPr>
          <p:nvPr/>
        </p:nvCxnSpPr>
        <p:spPr>
          <a:xfrm>
            <a:off x="10135767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34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3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Your homework is mainly work in class</a:t>
            </a:r>
          </a:p>
          <a:p>
            <a:pPr lvl="1"/>
            <a:r>
              <a:rPr lang="en-US" dirty="0"/>
              <a:t>Lesson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slides + live demos + exercises</a:t>
            </a:r>
          </a:p>
          <a:p>
            <a:pPr lvl="1"/>
            <a:r>
              <a:rPr lang="en-US" dirty="0"/>
              <a:t>Exercise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only exercises</a:t>
            </a:r>
          </a:p>
          <a:p>
            <a:r>
              <a:rPr lang="en-US" dirty="0"/>
              <a:t>How to submit your homework?</a:t>
            </a:r>
          </a:p>
          <a:p>
            <a:pPr lvl="1"/>
            <a:r>
              <a:rPr lang="en-US" dirty="0"/>
              <a:t>Submitted in the judge system</a:t>
            </a:r>
          </a:p>
          <a:p>
            <a:r>
              <a:rPr lang="en-US" dirty="0"/>
              <a:t>Do your homework when it's due</a:t>
            </a:r>
          </a:p>
          <a:p>
            <a:pPr lvl="1"/>
            <a:r>
              <a:rPr lang="en-US" dirty="0"/>
              <a:t>Assignments pile up quickly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 &amp; Exercises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251CBD-913C-42B3-BA69-E7E7F60C9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077" y="2792421"/>
            <a:ext cx="3925676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1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Mandatory:</a:t>
            </a:r>
          </a:p>
          <a:p>
            <a:pPr lvl="1"/>
            <a:r>
              <a:rPr lang="en-US" sz="3600" dirty="0"/>
              <a:t>Final exam – 95%</a:t>
            </a:r>
          </a:p>
          <a:p>
            <a:pPr lvl="1"/>
            <a:r>
              <a:rPr lang="en-US" sz="3600" dirty="0"/>
              <a:t>Exercises &amp; homework – 5%</a:t>
            </a:r>
          </a:p>
          <a:p>
            <a:pPr>
              <a:spcBef>
                <a:spcPts val="1200"/>
              </a:spcBef>
            </a:pPr>
            <a:r>
              <a:rPr lang="en-US" sz="4000" dirty="0"/>
              <a:t>Bonuses:</a:t>
            </a:r>
          </a:p>
          <a:p>
            <a:pPr lvl="1"/>
            <a:r>
              <a:rPr lang="en-US" sz="3600" dirty="0"/>
              <a:t>Presence in class – 5% bonus</a:t>
            </a:r>
            <a:endParaRPr lang="bg-BG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C70AAF-2F36-4207-A978-F4449786A6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451" y="3630977"/>
            <a:ext cx="2898654" cy="2569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CD67DC-3695-4835-B2A3-0A77C830BA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12" y="1295400"/>
            <a:ext cx="2649772" cy="220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Official web site:</a:t>
            </a:r>
          </a:p>
          <a:p>
            <a:endParaRPr lang="en-US" dirty="0"/>
          </a:p>
          <a:p>
            <a:r>
              <a:rPr lang="en-US" dirty="0"/>
              <a:t>Official discussion forum:</a:t>
            </a:r>
          </a:p>
          <a:p>
            <a:endParaRPr lang="en-US" dirty="0"/>
          </a:p>
          <a:p>
            <a:r>
              <a:rPr lang="en-US" dirty="0"/>
              <a:t>Official Facebook group: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Site, Forum and FB 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760412" y="1905000"/>
            <a:ext cx="7620000" cy="604353"/>
          </a:xfrm>
          <a:prstGeom prst="roundRect">
            <a:avLst>
              <a:gd name="adj" fmla="val 5953"/>
            </a:avLst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804" latinLnBrk="1">
              <a:spcBef>
                <a:spcPts val="600"/>
              </a:spcBef>
              <a:spcAft>
                <a:spcPts val="600"/>
              </a:spcAft>
            </a:pP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hlinkClick r:id="rId3"/>
              </a:rPr>
              <a:t>https://softuni.bg/courses/csharp-advanced/</a:t>
            </a:r>
            <a:endParaRPr lang="en-US" sz="2399" b="1" noProof="1">
              <a:solidFill>
                <a:schemeClr val="bg1"/>
              </a:solidFill>
              <a:latin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60412" y="3288835"/>
            <a:ext cx="7620000" cy="604353"/>
          </a:xfrm>
          <a:prstGeom prst="roundRect">
            <a:avLst>
              <a:gd name="adj" fmla="val 5953"/>
            </a:avLst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804" latinLnBrk="1">
              <a:spcBef>
                <a:spcPts val="600"/>
              </a:spcBef>
              <a:spcAft>
                <a:spcPts val="600"/>
              </a:spcAft>
            </a:pPr>
            <a:r>
              <a:rPr lang="en-US" sz="2399" b="1" noProof="1" smtClean="0">
                <a:solidFill>
                  <a:schemeClr val="bg1"/>
                </a:solidFill>
                <a:latin typeface="Consolas" pitchFamily="49" charset="0"/>
                <a:hlinkClick r:id="rId4"/>
              </a:rPr>
              <a:t>https://softuni.bg/forum/categories/30/</a:t>
            </a:r>
            <a:endParaRPr lang="en-US" sz="2399" b="1" noProof="1">
              <a:solidFill>
                <a:schemeClr val="bg1"/>
              </a:solidFill>
              <a:latin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8772" y="2856892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1431" y="1217755"/>
            <a:ext cx="1374490" cy="1374490"/>
          </a:xfrm>
          <a:prstGeom prst="rect">
            <a:avLst/>
          </a:prstGeom>
        </p:spPr>
      </p:pic>
      <p:sp>
        <p:nvSpPr>
          <p:cNvPr id="16" name="Rounded Rectangle 6"/>
          <p:cNvSpPr/>
          <p:nvPr/>
        </p:nvSpPr>
        <p:spPr>
          <a:xfrm>
            <a:off x="760412" y="4653055"/>
            <a:ext cx="7620000" cy="604485"/>
          </a:xfrm>
          <a:prstGeom prst="roundRect">
            <a:avLst>
              <a:gd name="adj" fmla="val 5953"/>
            </a:avLst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804" latinLnBrk="1">
              <a:spcBef>
                <a:spcPts val="600"/>
              </a:spcBef>
              <a:spcAft>
                <a:spcPts val="600"/>
              </a:spcAft>
            </a:pPr>
            <a:r>
              <a:rPr lang="en-US" sz="2400" b="1" dirty="0" smtClean="0">
                <a:latin typeface="Consolas" panose="020B0609020204030204" pitchFamily="49" charset="0"/>
                <a:hlinkClick r:id="rId7"/>
              </a:rPr>
              <a:t>https://www.facebook.com/CSharpAdvanced/</a:t>
            </a:r>
            <a:endParaRPr lang="en-US" sz="2399" b="1" noProof="1">
              <a:solidFill>
                <a:schemeClr val="bg1"/>
              </a:solidFill>
              <a:latin typeface="Consolas" pitchFamily="49" charset="0"/>
            </a:endParaRPr>
          </a:p>
        </p:txBody>
      </p:sp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981" y="4589777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5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132012" y="1175481"/>
            <a:ext cx="9829800" cy="5201066"/>
          </a:xfrm>
        </p:spPr>
        <p:txBody>
          <a:bodyPr/>
          <a:lstStyle/>
          <a:p>
            <a:r>
              <a:rPr lang="en-US" dirty="0"/>
              <a:t>The official textbook for the course</a:t>
            </a:r>
          </a:p>
          <a:p>
            <a:pPr lvl="1"/>
            <a:r>
              <a:rPr lang="en-US" dirty="0"/>
              <a:t>"Fundamentals of Computer Programming with C#", </a:t>
            </a:r>
            <a:br>
              <a:rPr lang="en-US" dirty="0"/>
            </a:br>
            <a:r>
              <a:rPr lang="en-US" dirty="0"/>
              <a:t>by Svetlin Nakov &amp; Co., 2013, ISBN 9789544007737</a:t>
            </a:r>
          </a:p>
          <a:p>
            <a:pPr lvl="1"/>
            <a:r>
              <a:rPr lang="en-US" dirty="0"/>
              <a:t>English and Bulgarian versions (as PDF, </a:t>
            </a:r>
            <a:r>
              <a:rPr lang="en-US" noProof="1"/>
              <a:t>ePub</a:t>
            </a:r>
            <a:r>
              <a:rPr lang="en-US" dirty="0"/>
              <a:t>, …)</a:t>
            </a:r>
          </a:p>
          <a:p>
            <a:pPr lvl="1"/>
            <a:r>
              <a:rPr lang="en-US" dirty="0"/>
              <a:t>Freely downloadable from: </a:t>
            </a:r>
            <a:br>
              <a:rPr lang="en-US" dirty="0"/>
            </a:br>
            <a:r>
              <a:rPr lang="en-US" dirty="0">
                <a:hlinkClick r:id="rId2"/>
              </a:rPr>
              <a:t>www.introprogramming.info</a:t>
            </a:r>
            <a:endParaRPr lang="en-US" dirty="0"/>
          </a:p>
          <a:p>
            <a:pPr lvl="1"/>
            <a:r>
              <a:rPr lang="en-GB" dirty="0"/>
              <a:t>The C# Programming courses @SoftUni.bg </a:t>
            </a:r>
            <a:br>
              <a:rPr lang="en-GB" dirty="0"/>
            </a:br>
            <a:r>
              <a:rPr lang="en-GB" dirty="0"/>
              <a:t>partially follows the book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Free C# Fundamentals Textbook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074" name="Picture 2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6388" y="3505200"/>
            <a:ext cx="1224292" cy="173234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388" y="1374494"/>
            <a:ext cx="1224292" cy="174257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13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2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https://softuni.bg/courses/csharp-advanced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  <a:extLst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4358" y="4535548"/>
            <a:ext cx="5667359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  <a:extLst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109" y="4535548"/>
            <a:ext cx="396111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6" name="Netpeak" descr="Ð ÐµÐ·ÑÐ»ÑÐ°Ñ Ñ Ð¸Ð·Ð¾Ð±ÑÐ°Ð¶ÐµÐ½Ð¸Ðµ Ð·Ð° netpeak">
            <a:hlinkClick r:id="rId7"/>
            <a:extLst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29387" y="2475024"/>
            <a:ext cx="579233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5" name="Sotware Group" descr="Ð ÐµÐ·ÑÐ»ÑÐ°Ñ Ñ Ð¸Ð·Ð¾Ð±ÑÐ°Ð¶ÐµÐ½Ð¸Ðµ Ð·Ð° software group">
            <a:hlinkClick r:id="rId9"/>
            <a:extLst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110" y="2475024"/>
            <a:ext cx="385737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5" name="Telenor">
            <a:hlinkClick r:id="rId11"/>
            <a:extLst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4177" y="1444762"/>
            <a:ext cx="2447538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3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109" y="1444762"/>
            <a:ext cx="41847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15"/>
            <a:extLst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6490" y="1444762"/>
            <a:ext cx="271301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17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0316" y="3505286"/>
            <a:ext cx="25190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19"/>
            <a:extLst/>
          </p:cNvPr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2055" y="3505286"/>
            <a:ext cx="226966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7" name="SmartIT">
            <a:hlinkClick r:id="rId21"/>
            <a:extLst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110" y="3505286"/>
            <a:ext cx="454047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Codexio">
            <a:hlinkClick r:id="rId23"/>
            <a:extLst/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6703080" y="5565809"/>
            <a:ext cx="1748647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16" name="Infragistics">
            <a:hlinkClick r:id="rId25"/>
            <a:extLst>
              <a:ext uri="{FF2B5EF4-FFF2-40B4-BE49-F238E27FC236}">
                <a16:creationId xmlns:a16="http://schemas.microsoft.com/office/drawing/2014/main" id="{0FDF11E6-F5ED-4FB2-96CD-9D306D28A0DB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>
            <a:fillRect/>
          </a:stretch>
        </p:blipFill>
        <p:spPr>
          <a:xfrm>
            <a:off x="3488905" y="5565809"/>
            <a:ext cx="2873046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44217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352480" y="1371605"/>
            <a:ext cx="8180332" cy="4795935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Training and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Organization</a:t>
            </a:r>
          </a:p>
          <a:p>
            <a:pPr marL="932996" lvl="1" indent="-457200">
              <a:lnSpc>
                <a:spcPts val="4000"/>
              </a:lnSpc>
            </a:pPr>
            <a:r>
              <a:rPr lang="en-US" dirty="0"/>
              <a:t>Course Infrastructure</a:t>
            </a:r>
          </a:p>
          <a:p>
            <a:pPr marL="932996" lvl="1" indent="-457200">
              <a:lnSpc>
                <a:spcPts val="4000"/>
              </a:lnSpc>
            </a:pPr>
            <a:r>
              <a:rPr lang="en-US" dirty="0"/>
              <a:t>Evaluation Criteria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39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80684" y="1710772"/>
            <a:ext cx="8227457" cy="4150197"/>
            <a:chOff x="1492446" y="2067924"/>
            <a:chExt cx="6811766" cy="3436077"/>
          </a:xfrm>
        </p:grpSpPr>
        <p:pic>
          <p:nvPicPr>
            <p:cNvPr id="2" name="Picture 1">
              <a:hlinkClick r:id="rId3"/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4" name="Picture 3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5" name="Picture 4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6" name="Picture 5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1826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2538112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140" y="2057400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2612" y="3654371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1500" b="1" dirty="0"/>
              <a:t>#</a:t>
            </a:r>
            <a:r>
              <a:rPr lang="en-GB" sz="11500" b="1" dirty="0" err="1"/>
              <a:t>csharp</a:t>
            </a:r>
            <a:r>
              <a:rPr lang="en-GB" sz="11500" b="1" dirty="0"/>
              <a:t>-advanced</a:t>
            </a:r>
            <a:endParaRPr lang="en-US" sz="1150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35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373C89-5D68-46FD-805E-4691B9E9BF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Course 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28CC0-ED90-46D1-AE74-8EF199E28D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8D315A-6C16-4DEB-B5E3-DB0BB0954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012" y="990600"/>
            <a:ext cx="5318632" cy="307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4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dirty="0"/>
              <a:t>Working with </a:t>
            </a:r>
            <a:r>
              <a:rPr lang="en-US" b="1" dirty="0">
                <a:solidFill>
                  <a:schemeClr val="bg1"/>
                </a:solidFill>
              </a:rPr>
              <a:t>linear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data structures</a:t>
            </a:r>
          </a:p>
          <a:p>
            <a:pPr>
              <a:buClr>
                <a:schemeClr val="tx1"/>
              </a:buClr>
            </a:pPr>
            <a:r>
              <a:rPr lang="en-US" dirty="0"/>
              <a:t>Getting familiar with </a:t>
            </a:r>
            <a:r>
              <a:rPr lang="en-US" b="1" dirty="0">
                <a:solidFill>
                  <a:schemeClr val="bg1"/>
                </a:solidFill>
              </a:rPr>
              <a:t>streams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files</a:t>
            </a:r>
          </a:p>
          <a:p>
            <a:pPr>
              <a:buClr>
                <a:schemeClr val="tx1"/>
              </a:buClr>
            </a:pPr>
            <a:r>
              <a:rPr lang="en-US" dirty="0"/>
              <a:t>Creating </a:t>
            </a:r>
            <a:r>
              <a:rPr lang="en-US" b="1" dirty="0">
                <a:solidFill>
                  <a:schemeClr val="bg1"/>
                </a:solidFill>
              </a:rPr>
              <a:t>custom</a:t>
            </a:r>
            <a:r>
              <a:rPr lang="en-US" dirty="0"/>
              <a:t> data structures</a:t>
            </a:r>
          </a:p>
          <a:p>
            <a:pPr>
              <a:buClr>
                <a:schemeClr val="tx1"/>
              </a:buClr>
            </a:pPr>
            <a:r>
              <a:rPr lang="en-US" dirty="0"/>
              <a:t>Building class </a:t>
            </a:r>
            <a:r>
              <a:rPr lang="en-GB" b="1" dirty="0">
                <a:solidFill>
                  <a:schemeClr val="bg1"/>
                </a:solidFill>
              </a:rPr>
              <a:t>hierarchies</a:t>
            </a:r>
          </a:p>
          <a:p>
            <a:pPr>
              <a:buClr>
                <a:schemeClr val="tx1"/>
              </a:buClr>
            </a:pPr>
            <a:r>
              <a:rPr lang="en-GB" dirty="0"/>
              <a:t>Working with </a:t>
            </a:r>
            <a:r>
              <a:rPr lang="en-GB" b="1" dirty="0">
                <a:solidFill>
                  <a:schemeClr val="bg1"/>
                </a:solidFill>
                <a:latin typeface="Consolas" panose="020B0609020204030204" pitchFamily="49" charset="0"/>
              </a:rPr>
              <a:t>Exceptions</a:t>
            </a:r>
          </a:p>
          <a:p>
            <a:pPr>
              <a:buClr>
                <a:schemeClr val="tx1"/>
              </a:buClr>
            </a:pPr>
            <a:r>
              <a:rPr lang="en-GB" dirty="0"/>
              <a:t>Applying </a:t>
            </a:r>
            <a:r>
              <a:rPr lang="en-GB" b="1" dirty="0">
                <a:solidFill>
                  <a:schemeClr val="bg1"/>
                </a:solidFill>
              </a:rPr>
              <a:t>principles</a:t>
            </a:r>
            <a:r>
              <a:rPr lang="en-GB" dirty="0"/>
              <a:t> and good </a:t>
            </a:r>
            <a:r>
              <a:rPr lang="en-GB" b="1" dirty="0">
                <a:solidFill>
                  <a:schemeClr val="bg1"/>
                </a:solidFill>
              </a:rPr>
              <a:t>practices</a:t>
            </a:r>
            <a:r>
              <a:rPr lang="en-GB" dirty="0"/>
              <a:t> for </a:t>
            </a:r>
            <a:br>
              <a:rPr lang="en-GB" dirty="0"/>
            </a:br>
            <a:r>
              <a:rPr lang="en-GB" dirty="0"/>
              <a:t>building </a:t>
            </a:r>
            <a:r>
              <a:rPr lang="en-GB" b="1" dirty="0">
                <a:solidFill>
                  <a:schemeClr val="bg1"/>
                </a:solidFill>
              </a:rPr>
              <a:t>quality software</a:t>
            </a:r>
            <a:endParaRPr lang="en-US" dirty="0"/>
          </a:p>
          <a:p>
            <a:pPr>
              <a:buClr>
                <a:schemeClr val="tx1"/>
              </a:buClr>
            </a:pPr>
            <a:r>
              <a:rPr lang="en-US" dirty="0"/>
              <a:t>Testing application correctness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Advanced Module Goals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Working with </a:t>
            </a:r>
            <a:r>
              <a:rPr lang="en-US" b="1" dirty="0">
                <a:solidFill>
                  <a:schemeClr val="bg1"/>
                </a:solidFill>
              </a:rPr>
              <a:t>linear data structures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Stacks</a:t>
            </a:r>
            <a:r>
              <a:rPr lang="en-US" sz="3397" dirty="0"/>
              <a:t>,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Queues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sz="3397" dirty="0"/>
              <a:t>and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Multidimensional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Arrays</a:t>
            </a:r>
          </a:p>
          <a:p>
            <a:pPr>
              <a:buClr>
                <a:schemeClr val="tx1"/>
              </a:buClr>
            </a:pPr>
            <a:r>
              <a:rPr lang="en-US" dirty="0"/>
              <a:t>Getting familiar with </a:t>
            </a:r>
            <a:r>
              <a:rPr lang="en-US" b="1" dirty="0">
                <a:solidFill>
                  <a:schemeClr val="bg1"/>
                </a:solidFill>
              </a:rPr>
              <a:t>streams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files</a:t>
            </a:r>
          </a:p>
          <a:p>
            <a:pPr>
              <a:buClr>
                <a:schemeClr val="tx1"/>
              </a:buClr>
            </a:pPr>
            <a:r>
              <a:rPr lang="en-US" dirty="0"/>
              <a:t>Creating </a:t>
            </a:r>
            <a:r>
              <a:rPr lang="en-US" b="1" dirty="0">
                <a:solidFill>
                  <a:schemeClr val="bg1"/>
                </a:solidFill>
              </a:rPr>
              <a:t>custom</a:t>
            </a:r>
            <a:r>
              <a:rPr lang="en-US" dirty="0"/>
              <a:t> data structures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List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Stack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LinkedList</a:t>
            </a:r>
          </a:p>
          <a:p>
            <a:pPr>
              <a:buClr>
                <a:schemeClr val="tx1"/>
              </a:buClr>
            </a:pPr>
            <a:r>
              <a:rPr lang="en-US" dirty="0"/>
              <a:t>Simple</a:t>
            </a:r>
            <a:r>
              <a:rPr lang="en-US" b="1" dirty="0">
                <a:solidFill>
                  <a:schemeClr val="bg1"/>
                </a:solidFill>
              </a:rPr>
              <a:t> algorithms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Recursion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Sorting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Searching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Advanced Course Goals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93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2AC9B3-CD5E-485F-AC84-B066819DDC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3 practical problems for 4 hours</a:t>
            </a:r>
          </a:p>
          <a:p>
            <a:pPr lvl="1"/>
            <a:r>
              <a:rPr lang="en-GB" dirty="0"/>
              <a:t>The first two problems may include:</a:t>
            </a:r>
          </a:p>
          <a:p>
            <a:pPr lvl="2"/>
            <a:r>
              <a:rPr lang="en-GB" dirty="0"/>
              <a:t>Stacks and Queues</a:t>
            </a:r>
          </a:p>
          <a:p>
            <a:pPr lvl="2"/>
            <a:r>
              <a:rPr lang="en-GB" dirty="0"/>
              <a:t>Multidimensional Arrays</a:t>
            </a:r>
          </a:p>
          <a:p>
            <a:pPr lvl="2"/>
            <a:r>
              <a:rPr lang="en-GB" dirty="0"/>
              <a:t>Dictionaries</a:t>
            </a:r>
          </a:p>
          <a:p>
            <a:pPr lvl="1"/>
            <a:r>
              <a:rPr lang="en-US" dirty="0"/>
              <a:t>Defining Classes</a:t>
            </a:r>
            <a:endParaRPr lang="en-GB" dirty="0"/>
          </a:p>
          <a:p>
            <a:r>
              <a:rPr lang="en-GB" dirty="0"/>
              <a:t>Automated judge system</a:t>
            </a:r>
          </a:p>
          <a:p>
            <a:pPr lvl="1"/>
            <a:r>
              <a:rPr lang="en-GB" dirty="0">
                <a:hlinkClick r:id="rId2"/>
              </a:rPr>
              <a:t>http://judge.softuni.bg</a:t>
            </a:r>
            <a:endParaRPr lang="en-GB" dirty="0"/>
          </a:p>
          <a:p>
            <a:r>
              <a:rPr lang="en-GB" dirty="0"/>
              <a:t>Solutions are evaluated for correctness only</a:t>
            </a:r>
          </a:p>
          <a:p>
            <a:pPr lvl="1"/>
            <a:r>
              <a:rPr lang="en-GB" dirty="0"/>
              <a:t>Code quality is still not measured</a:t>
            </a:r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710A67-8258-40BF-92EB-5591C8FB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Programming Exam</a:t>
            </a:r>
          </a:p>
        </p:txBody>
      </p:sp>
    </p:spTree>
    <p:extLst>
      <p:ext uri="{BB962C8B-B14F-4D97-AF65-F5344CB8AC3E}">
        <p14:creationId xmlns:p14="http://schemas.microsoft.com/office/powerpoint/2010/main" val="312534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C850D8D-B775-4D85-946D-35E3FA1CA480}"/>
              </a:ext>
            </a:extLst>
          </p:cNvPr>
          <p:cNvSpPr/>
          <p:nvPr/>
        </p:nvSpPr>
        <p:spPr bwMode="auto">
          <a:xfrm>
            <a:off x="4265613" y="807603"/>
            <a:ext cx="3657600" cy="3657600"/>
          </a:xfrm>
          <a:prstGeom prst="ellipse">
            <a:avLst/>
          </a:prstGeom>
          <a:solidFill>
            <a:schemeClr val="bg2">
              <a:alpha val="50000"/>
            </a:schemeClr>
          </a:solidFill>
          <a:ln w="19050">
            <a:solidFill>
              <a:schemeClr val="bg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5400" dirty="0"/>
              <a:t>Exam Demonstration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64FCD-7800-435E-869A-D8FA4DBBE2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18012" y="394224"/>
            <a:ext cx="3124201" cy="383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7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i3.ytimg.com/vi/Fs1qoHr3mfQ/maxresdefault.jpg">
            <a:extLst>
              <a:ext uri="{FF2B5EF4-FFF2-40B4-BE49-F238E27FC236}">
                <a16:creationId xmlns:a16="http://schemas.microsoft.com/office/drawing/2014/main" id="{25DEBF50-4C14-4CD9-BBEC-400EF12998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34009" y="1606967"/>
            <a:ext cx="3646163" cy="36461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9660" y="1196706"/>
            <a:ext cx="11535710" cy="5199712"/>
          </a:xfrm>
        </p:spPr>
        <p:txBody>
          <a:bodyPr>
            <a:normAutofit/>
          </a:bodyPr>
          <a:lstStyle/>
          <a:p>
            <a:r>
              <a:rPr lang="en-GB" sz="3600" noProof="1"/>
              <a:t>Head Of Department at </a:t>
            </a:r>
            <a:br>
              <a:rPr lang="en-GB" sz="3600" noProof="1"/>
            </a:br>
            <a:r>
              <a:rPr lang="en-GB" sz="3600" noProof="1"/>
              <a:t>Information Services Plc.</a:t>
            </a:r>
          </a:p>
          <a:p>
            <a:r>
              <a:rPr lang="en-US" sz="3600" noProof="1"/>
              <a:t>Worked with various technologies</a:t>
            </a:r>
          </a:p>
          <a:p>
            <a:pPr lvl="1"/>
            <a:r>
              <a:rPr lang="en-US" sz="3200" noProof="1"/>
              <a:t>.NET and C#, </a:t>
            </a:r>
            <a:r>
              <a:rPr lang="en-GB" sz="3200" dirty="0"/>
              <a:t>BASIC, Pascal, </a:t>
            </a:r>
            <a:br>
              <a:rPr lang="en-GB" sz="3200" dirty="0"/>
            </a:br>
            <a:r>
              <a:rPr lang="en-GB" sz="3200" dirty="0"/>
              <a:t>Object Pascal, PHP</a:t>
            </a:r>
            <a:endParaRPr lang="en-US" sz="3200" noProof="1"/>
          </a:p>
          <a:p>
            <a:r>
              <a:rPr lang="en-US" sz="3600" noProof="1"/>
              <a:t>More than 15 years of experience</a:t>
            </a:r>
          </a:p>
          <a:p>
            <a:r>
              <a:rPr lang="en-US" sz="3600" noProof="1"/>
              <a:t>Experienced Lecturer</a:t>
            </a:r>
            <a:endParaRPr lang="en-GB" sz="3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Stamo Petkov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FB3640-E688-4B2B-8082-467B0C5245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3" t="-12819" r="-5163" b="-12819"/>
          <a:stretch/>
        </p:blipFill>
        <p:spPr>
          <a:xfrm>
            <a:off x="8578200" y="4907597"/>
            <a:ext cx="3427170" cy="982207"/>
          </a:xfrm>
          <a:prstGeom prst="roundRect">
            <a:avLst>
              <a:gd name="adj" fmla="val 880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61657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SoftUni-PowerPoint-Template</Template>
  <TotalTime>0</TotalTime>
  <Words>501</Words>
  <Application>Microsoft Office PowerPoint</Application>
  <PresentationFormat>Custom</PresentationFormat>
  <Paragraphs>158</Paragraphs>
  <Slides>22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C# Advanced</vt:lpstr>
      <vt:lpstr>Table of Contents</vt:lpstr>
      <vt:lpstr>Have a Question?</vt:lpstr>
      <vt:lpstr>PowerPoint Presentation</vt:lpstr>
      <vt:lpstr>C# Advanced Module Goals</vt:lpstr>
      <vt:lpstr>C# Advanced Course Goals</vt:lpstr>
      <vt:lpstr>Practical Programming Exam</vt:lpstr>
      <vt:lpstr>PowerPoint Presentation</vt:lpstr>
      <vt:lpstr>Stamo Petkov</vt:lpstr>
      <vt:lpstr>INFORMATION SERVICES</vt:lpstr>
      <vt:lpstr>Stoyan Shopov</vt:lpstr>
      <vt:lpstr>PowerPoint Presentation</vt:lpstr>
      <vt:lpstr>C# Advanced Module – Timeline</vt:lpstr>
      <vt:lpstr>Homework Assignments &amp; Exercises</vt:lpstr>
      <vt:lpstr>Scoring System for the Course</vt:lpstr>
      <vt:lpstr>Course Web Site, Forum and FB Group</vt:lpstr>
      <vt:lpstr>The Free C# Fundamentals Textbook</vt:lpstr>
      <vt:lpstr>PowerPoint Presentation</vt:lpstr>
      <vt:lpstr>SoftUni Diamond Partners</vt:lpstr>
      <vt:lpstr>SoftUni Organizational Partners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Advanced Course Introduction</dc:title>
  <dc:subject>C# Advanced – Practical Training Course @ SoftUni</dc:subject>
  <dc:creator/>
  <cp:keywords>C# Advanced, C#, Advanced, Software University, SoftUni, programming, coding, software development, education, training, course</cp:keywords>
  <dc:description>C# Advanced Course @ SoftUni – https://softuni.bg/courses/csharp-advanced</dc:description>
  <cp:lastModifiedBy/>
  <cp:revision>1</cp:revision>
  <dcterms:created xsi:type="dcterms:W3CDTF">2014-01-02T17:00:34Z</dcterms:created>
  <dcterms:modified xsi:type="dcterms:W3CDTF">2019-05-13T14:34:38Z</dcterms:modified>
  <cp:category>programming, education, software engineering, software development 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